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  <p:sldId id="267" r:id="rId10"/>
    <p:sldId id="268" r:id="rId11"/>
    <p:sldId id="269" r:id="rId12"/>
    <p:sldId id="270" r:id="rId13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FF"/>
    <a:srgbClr val="003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F8E975-5CD0-494B-B8CF-E2C8D1979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541C35D-FA3F-4EB0-B9D5-526482BF99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3F312C1-7AB6-4E07-BA7E-75AE92E96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F8DC-8562-4CB7-80FB-6B8FB28D5C23}" type="datetimeFigureOut">
              <a:rPr lang="nl-BE" smtClean="0"/>
              <a:t>25/05/2022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6FB114A-B0BF-4F65-A90F-C93701C63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CA9402-7ED2-4282-99EF-88E6B8663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99B64-F6F7-47C2-A01D-0AC0E46B52E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2731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93B655-0481-4C3C-AE99-76A2EF5AC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E3C44F-AFF9-4839-9565-3F25DBBE3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35DA580-98C5-42E0-BA24-3457CB8E6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F8DC-8562-4CB7-80FB-6B8FB28D5C23}" type="datetimeFigureOut">
              <a:rPr lang="nl-BE" smtClean="0"/>
              <a:t>25/05/2022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CF6E6A-61AA-4B9F-AA29-E972F0635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3A05FD4-36FA-4BD8-BCD4-A775F86B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99B64-F6F7-47C2-A01D-0AC0E46B52E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55161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EE6085-7927-4AF9-9C66-A5EF29D1D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0441E88-3BB4-49D3-9361-73532F00F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361B247-6978-4710-8F1B-FF0FB2C45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F8DC-8562-4CB7-80FB-6B8FB28D5C23}" type="datetimeFigureOut">
              <a:rPr lang="nl-BE" smtClean="0"/>
              <a:t>25/05/2022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C80450D-0026-41BA-AA62-6E782EF9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83D4B73-379E-4FD9-891D-5A42027DF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99B64-F6F7-47C2-A01D-0AC0E46B52E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15582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4F3E9F-001E-4B32-8E7F-28639750F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4BFC0F2-0FEB-478B-B18C-40C2741FEC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74F10A3-6200-4E99-99CC-860A667FB0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944BEA9-E5B1-4007-B907-293DB7E57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F8DC-8562-4CB7-80FB-6B8FB28D5C23}" type="datetimeFigureOut">
              <a:rPr lang="nl-BE" smtClean="0"/>
              <a:t>25/05/2022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B358D31-0F76-4141-B29E-F99799C51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C80977D-96D5-45C1-BEE4-DAD7AD81C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99B64-F6F7-47C2-A01D-0AC0E46B52E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45081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504D3D-70D4-4B26-8756-172A0FEBE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8E0F834-2DEC-4513-AF47-4B3F47456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5329535-8392-4537-BED7-B3A9E7C8C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07970E5-973E-42D6-B3CC-D86DA162DD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82949F2-B8D0-4E85-9C63-8054F0229E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AA12D67-F014-491A-9CE0-2316DDD2D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F8DC-8562-4CB7-80FB-6B8FB28D5C23}" type="datetimeFigureOut">
              <a:rPr lang="nl-BE" smtClean="0"/>
              <a:t>25/05/2022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E913C62-8CF5-4BB5-83BE-159B817A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8467E3F-4896-4B15-ADE6-D1CAE0D3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99B64-F6F7-47C2-A01D-0AC0E46B52E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30838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A22111-167D-4E12-9DC7-A221F661A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1109008-DAFA-4850-BF39-D90806F16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F8DC-8562-4CB7-80FB-6B8FB28D5C23}" type="datetimeFigureOut">
              <a:rPr lang="nl-BE" smtClean="0"/>
              <a:t>25/05/2022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AF17ECB-E7A7-4018-B64C-A14BFC665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5F6DF00-4AE0-4F77-BD89-D081AF07A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99B64-F6F7-47C2-A01D-0AC0E46B52E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99305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B21680D-4B2D-41F4-B34A-35A38863F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F8DC-8562-4CB7-80FB-6B8FB28D5C23}" type="datetimeFigureOut">
              <a:rPr lang="nl-BE" smtClean="0"/>
              <a:t>25/05/2022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FBF4536-8E48-4EE3-9EDF-14FBD111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4817620-3E66-46E2-9DA6-BD4535AD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99B64-F6F7-47C2-A01D-0AC0E46B52E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57716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A22F30-E7DE-4C16-AAE2-8FABD5328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4EC650-FB42-4E9A-9202-57B1247E7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AEA15F8-BEDC-4633-93FB-F0B81CCE2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68555A3-7465-4A28-9E6E-CDE553299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F8DC-8562-4CB7-80FB-6B8FB28D5C23}" type="datetimeFigureOut">
              <a:rPr lang="nl-BE" smtClean="0"/>
              <a:t>25/05/2022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62296B7-5666-403B-8617-5190970CD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61E638F-3CA9-4A55-B406-DB1BDF704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99B64-F6F7-47C2-A01D-0AC0E46B52E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61080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693D8F-B0A9-47BA-BD2C-36BA4D40E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6380B8B-F7FA-4C5E-B8DC-A05576F90C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CF2FE4A-E862-4C32-AFF4-617A26ACE4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2A7F3BE-2A5F-40A7-8D4B-1F96A7463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F8DC-8562-4CB7-80FB-6B8FB28D5C23}" type="datetimeFigureOut">
              <a:rPr lang="nl-BE" smtClean="0"/>
              <a:t>25/05/2022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5FD7D59-76F5-4679-81C5-6E7CFB0E5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6D88E3A-D438-4D84-9F67-B6BA17BE6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99B64-F6F7-47C2-A01D-0AC0E46B52E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75071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FBF4C2-174F-44B4-A855-520CF7886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5A0E3EC-0F3C-4F26-B841-6D845D7C59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15762C4-5A43-43A4-BE3D-CEFDFBE8F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F8DC-8562-4CB7-80FB-6B8FB28D5C23}" type="datetimeFigureOut">
              <a:rPr lang="nl-BE" smtClean="0"/>
              <a:t>25/05/2022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5A8BCA-213F-4D80-86E5-1DA551213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9910424-B3B8-4CA9-BC3D-9F2F7F027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99B64-F6F7-47C2-A01D-0AC0E46B52E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66101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11F4472-58D4-40CA-AA8D-52FDD4AE51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31B1920-B05A-4B49-92E0-D7456A7ACE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04D5F50-67E4-4783-A7F2-98B5E2723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F8DC-8562-4CB7-80FB-6B8FB28D5C23}" type="datetimeFigureOut">
              <a:rPr lang="nl-BE" smtClean="0"/>
              <a:t>25/05/2022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3706BE-4AB0-493A-BD8A-1C3830AE1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ECB62B0-715E-48F8-96CB-16ED3E9F1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99B64-F6F7-47C2-A01D-0AC0E46B52E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91129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B127867-C877-43F9-B987-8AA032329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C12C7B1-1D4C-4B2A-AC27-0A741ABEC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05CB1B5-D1EC-43DE-BDF7-C370DAF981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6F8DC-8562-4CB7-80FB-6B8FB28D5C23}" type="datetimeFigureOut">
              <a:rPr lang="nl-BE" smtClean="0"/>
              <a:t>25/05/2022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64936BE-8A56-4024-A1AC-4DBBA4DB7D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8E96B0-48D7-4148-A772-F1884A1D84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99B64-F6F7-47C2-A01D-0AC0E46B52E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86688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lfen.com/nl/search-download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hyperlink" Target="https://aftersales.alfen.com/servicedesk/customer/portal/5/user/login?destination=portal%2F5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www.mobiflow.be/mobiflow-voor-installateurs-ondersteuning-voor-installateurs/toegang-tot-het-qa-platform-aanvrag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CDF3152-2C7E-4318-B8B0-843E04E8D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363" y="2636238"/>
            <a:ext cx="3625666" cy="1577131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E095CE75-64C9-4B44-B015-24134D2E36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460" y="1957640"/>
            <a:ext cx="12826919" cy="6648611"/>
          </a:xfrm>
          <a:prstGeom prst="rect">
            <a:avLst/>
          </a:prstGeom>
        </p:spPr>
      </p:pic>
      <p:pic>
        <p:nvPicPr>
          <p:cNvPr id="13" name="Afbeelding 12" descr="Afbeelding met tekst, licht, illustratie&#10;&#10;Automatisch gegenereerde beschrijving">
            <a:extLst>
              <a:ext uri="{FF2B5EF4-FFF2-40B4-BE49-F238E27FC236}">
                <a16:creationId xmlns:a16="http://schemas.microsoft.com/office/drawing/2014/main" id="{F349B344-5B41-41C7-A0E2-A189E5BD71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887" y="736404"/>
            <a:ext cx="2893360" cy="1257382"/>
          </a:xfrm>
          <a:prstGeom prst="rect">
            <a:avLst/>
          </a:prstGeom>
        </p:spPr>
      </p:pic>
      <p:sp>
        <p:nvSpPr>
          <p:cNvPr id="14" name="TextBox 264">
            <a:extLst>
              <a:ext uri="{FF2B5EF4-FFF2-40B4-BE49-F238E27FC236}">
                <a16:creationId xmlns:a16="http://schemas.microsoft.com/office/drawing/2014/main" id="{9393AE83-E0B1-4F93-ABA5-4DFA9BA2B855}"/>
              </a:ext>
            </a:extLst>
          </p:cNvPr>
          <p:cNvSpPr txBox="1"/>
          <p:nvPr/>
        </p:nvSpPr>
        <p:spPr>
          <a:xfrm>
            <a:off x="686681" y="1131578"/>
            <a:ext cx="378620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SzPct val="100000"/>
            </a:pPr>
            <a:r>
              <a:rPr lang="nl-BE" sz="2800" b="1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OCCP Set-up Manual</a:t>
            </a:r>
            <a:endParaRPr lang="nl-BE" sz="2400" b="1" dirty="0">
              <a:solidFill>
                <a:srgbClr val="0037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5A93D62-6329-4149-A2FA-6D990D46B6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53" y="1842811"/>
            <a:ext cx="2602832" cy="237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654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6;p36">
            <a:extLst>
              <a:ext uri="{FF2B5EF4-FFF2-40B4-BE49-F238E27FC236}">
                <a16:creationId xmlns:a16="http://schemas.microsoft.com/office/drawing/2014/main" id="{BD9A784F-D0BC-48B1-9DEF-90D48B95B4A3}"/>
              </a:ext>
            </a:extLst>
          </p:cNvPr>
          <p:cNvSpPr/>
          <p:nvPr/>
        </p:nvSpPr>
        <p:spPr>
          <a:xfrm>
            <a:off x="0" y="6291743"/>
            <a:ext cx="12192000" cy="566257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" name="Google Shape;1586;p36">
            <a:extLst>
              <a:ext uri="{FF2B5EF4-FFF2-40B4-BE49-F238E27FC236}">
                <a16:creationId xmlns:a16="http://schemas.microsoft.com/office/drawing/2014/main" id="{F4AD16B6-A1F9-4489-BF2E-3F0104BAD8DC}"/>
              </a:ext>
            </a:extLst>
          </p:cNvPr>
          <p:cNvSpPr/>
          <p:nvPr/>
        </p:nvSpPr>
        <p:spPr>
          <a:xfrm>
            <a:off x="0" y="-8389"/>
            <a:ext cx="12192000" cy="1115736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" name="Afbeelding 5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CDF3152-2C7E-4318-B8B0-843E04E8D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746" y="214995"/>
            <a:ext cx="1576459" cy="685745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9BEB30D-5519-4B8A-BCD3-6EC25786411B}"/>
              </a:ext>
            </a:extLst>
          </p:cNvPr>
          <p:cNvSpPr txBox="1"/>
          <p:nvPr/>
        </p:nvSpPr>
        <p:spPr>
          <a:xfrm>
            <a:off x="495287" y="304647"/>
            <a:ext cx="518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Manual  </a:t>
            </a:r>
            <a:endParaRPr lang="nl-BE" sz="2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Box 264">
            <a:extLst>
              <a:ext uri="{FF2B5EF4-FFF2-40B4-BE49-F238E27FC236}">
                <a16:creationId xmlns:a16="http://schemas.microsoft.com/office/drawing/2014/main" id="{24CC37BD-DFA2-4AD5-A0D6-D1AE6C6A3EBD}"/>
              </a:ext>
            </a:extLst>
          </p:cNvPr>
          <p:cNvSpPr txBox="1"/>
          <p:nvPr/>
        </p:nvSpPr>
        <p:spPr>
          <a:xfrm>
            <a:off x="594205" y="2213086"/>
            <a:ext cx="25517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SzPct val="100000"/>
            </a:pPr>
            <a:r>
              <a:rPr lang="nl-BE" sz="2400" b="1" dirty="0" err="1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Table</a:t>
            </a:r>
            <a:r>
              <a:rPr lang="nl-BE" sz="2400" b="1" dirty="0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of content</a:t>
            </a:r>
          </a:p>
        </p:txBody>
      </p:sp>
      <p:sp>
        <p:nvSpPr>
          <p:cNvPr id="9" name="TextBox 264">
            <a:extLst>
              <a:ext uri="{FF2B5EF4-FFF2-40B4-BE49-F238E27FC236}">
                <a16:creationId xmlns:a16="http://schemas.microsoft.com/office/drawing/2014/main" id="{F19E85EC-47AC-4898-BB85-BE989AB43D77}"/>
              </a:ext>
            </a:extLst>
          </p:cNvPr>
          <p:cNvSpPr txBox="1"/>
          <p:nvPr/>
        </p:nvSpPr>
        <p:spPr>
          <a:xfrm>
            <a:off x="594204" y="2826383"/>
            <a:ext cx="923559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nl-BE" sz="2000" dirty="0" err="1">
                <a:solidFill>
                  <a:srgbClr val="004F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Introduction</a:t>
            </a:r>
            <a:endParaRPr lang="nl-BE" sz="2000" dirty="0">
              <a:solidFill>
                <a:srgbClr val="004F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nl-BE" sz="2000" dirty="0">
                <a:solidFill>
                  <a:srgbClr val="004F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Step </a:t>
            </a:r>
            <a:r>
              <a:rPr lang="nl-BE" sz="2000" dirty="0" err="1">
                <a:solidFill>
                  <a:srgbClr val="004F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by</a:t>
            </a:r>
            <a:r>
              <a:rPr lang="nl-BE" sz="2000" dirty="0">
                <a:solidFill>
                  <a:srgbClr val="004F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 step guide </a:t>
            </a:r>
            <a:r>
              <a:rPr lang="nl-BE" sz="2000" dirty="0" err="1">
                <a:solidFill>
                  <a:srgbClr val="004F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to</a:t>
            </a:r>
            <a:r>
              <a:rPr lang="nl-BE" sz="2000" dirty="0">
                <a:solidFill>
                  <a:srgbClr val="004F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 </a:t>
            </a:r>
            <a:r>
              <a:rPr lang="nl-BE" sz="2000" dirty="0" err="1">
                <a:solidFill>
                  <a:srgbClr val="004F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connect</a:t>
            </a:r>
            <a:r>
              <a:rPr lang="nl-BE" sz="2000" dirty="0">
                <a:solidFill>
                  <a:srgbClr val="004F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 </a:t>
            </a:r>
            <a:r>
              <a:rPr lang="nl-BE" sz="2000" dirty="0" err="1">
                <a:solidFill>
                  <a:srgbClr val="004F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your</a:t>
            </a:r>
            <a:r>
              <a:rPr lang="nl-BE" sz="2000" dirty="0">
                <a:solidFill>
                  <a:srgbClr val="004F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 Alfen </a:t>
            </a:r>
            <a:r>
              <a:rPr lang="nl-BE" sz="2000" dirty="0" err="1">
                <a:solidFill>
                  <a:srgbClr val="004F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charging</a:t>
            </a:r>
            <a:r>
              <a:rPr lang="nl-BE" sz="2000" dirty="0">
                <a:solidFill>
                  <a:srgbClr val="004F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 device </a:t>
            </a:r>
            <a:r>
              <a:rPr lang="nl-BE" sz="2000" dirty="0" err="1">
                <a:solidFill>
                  <a:srgbClr val="004F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to</a:t>
            </a:r>
            <a:r>
              <a:rPr lang="nl-BE" sz="2000" dirty="0">
                <a:solidFill>
                  <a:srgbClr val="004F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 Mobiflow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0D24A0C0-D5F0-89A7-B208-44F05D4B1F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408" y="127207"/>
            <a:ext cx="2623016" cy="85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870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6;p36">
            <a:extLst>
              <a:ext uri="{FF2B5EF4-FFF2-40B4-BE49-F238E27FC236}">
                <a16:creationId xmlns:a16="http://schemas.microsoft.com/office/drawing/2014/main" id="{BD9A784F-D0BC-48B1-9DEF-90D48B95B4A3}"/>
              </a:ext>
            </a:extLst>
          </p:cNvPr>
          <p:cNvSpPr/>
          <p:nvPr/>
        </p:nvSpPr>
        <p:spPr>
          <a:xfrm>
            <a:off x="0" y="6291743"/>
            <a:ext cx="12192000" cy="566257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" name="Google Shape;1586;p36">
            <a:extLst>
              <a:ext uri="{FF2B5EF4-FFF2-40B4-BE49-F238E27FC236}">
                <a16:creationId xmlns:a16="http://schemas.microsoft.com/office/drawing/2014/main" id="{F4AD16B6-A1F9-4489-BF2E-3F0104BAD8DC}"/>
              </a:ext>
            </a:extLst>
          </p:cNvPr>
          <p:cNvSpPr/>
          <p:nvPr/>
        </p:nvSpPr>
        <p:spPr>
          <a:xfrm>
            <a:off x="0" y="-8389"/>
            <a:ext cx="12192000" cy="1115736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" name="Afbeelding 5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CDF3152-2C7E-4318-B8B0-843E04E8D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746" y="214995"/>
            <a:ext cx="1576459" cy="685745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9BEB30D-5519-4B8A-BCD3-6EC25786411B}"/>
              </a:ext>
            </a:extLst>
          </p:cNvPr>
          <p:cNvSpPr txBox="1"/>
          <p:nvPr/>
        </p:nvSpPr>
        <p:spPr>
          <a:xfrm>
            <a:off x="495287" y="304647"/>
            <a:ext cx="518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Manual  </a:t>
            </a:r>
            <a:endParaRPr lang="nl-BE" sz="2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Box 264">
            <a:extLst>
              <a:ext uri="{FF2B5EF4-FFF2-40B4-BE49-F238E27FC236}">
                <a16:creationId xmlns:a16="http://schemas.microsoft.com/office/drawing/2014/main" id="{24CC37BD-DFA2-4AD5-A0D6-D1AE6C6A3EBD}"/>
              </a:ext>
            </a:extLst>
          </p:cNvPr>
          <p:cNvSpPr txBox="1"/>
          <p:nvPr/>
        </p:nvSpPr>
        <p:spPr>
          <a:xfrm>
            <a:off x="594205" y="1785897"/>
            <a:ext cx="25517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SzPct val="100000"/>
            </a:pPr>
            <a:r>
              <a:rPr lang="nl-BE" sz="2400" b="1" dirty="0" err="1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Introduction</a:t>
            </a:r>
            <a:endParaRPr lang="nl-BE" sz="2400" b="1" dirty="0">
              <a:solidFill>
                <a:srgbClr val="004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extBox 264">
            <a:extLst>
              <a:ext uri="{FF2B5EF4-FFF2-40B4-BE49-F238E27FC236}">
                <a16:creationId xmlns:a16="http://schemas.microsoft.com/office/drawing/2014/main" id="{F19E85EC-47AC-4898-BB85-BE989AB43D77}"/>
              </a:ext>
            </a:extLst>
          </p:cNvPr>
          <p:cNvSpPr txBox="1"/>
          <p:nvPr/>
        </p:nvSpPr>
        <p:spPr>
          <a:xfrm>
            <a:off x="594205" y="2475882"/>
            <a:ext cx="8213532" cy="37702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600"/>
              </a:spcBef>
              <a:buSzPct val="100000"/>
            </a:pPr>
            <a:r>
              <a:rPr lang="en-GB" sz="20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This document describes how you need to connect your </a:t>
            </a:r>
            <a:r>
              <a:rPr lang="en-GB" sz="2000" dirty="0" err="1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Alfen</a:t>
            </a:r>
            <a:r>
              <a:rPr lang="en-GB" sz="20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 charging device via OCPP to the Mobiflow backend by using the </a:t>
            </a:r>
            <a:r>
              <a:rPr lang="en-GB" sz="2000" dirty="0" err="1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Alfen</a:t>
            </a:r>
            <a:r>
              <a:rPr lang="en-GB" sz="20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 ACE installer. Please insert the Mobiflow SIM card in the SIM card slot of the </a:t>
            </a:r>
            <a:r>
              <a:rPr lang="en-GB" sz="2000" dirty="0" err="1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Alfen</a:t>
            </a:r>
            <a:r>
              <a:rPr lang="en-GB" sz="20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 charging device (</a:t>
            </a:r>
            <a:r>
              <a:rPr lang="en-GB" sz="2000" i="1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please consult the device manual for the  location of the SIM card slot</a:t>
            </a:r>
            <a:r>
              <a:rPr lang="en-GB" sz="20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). </a:t>
            </a:r>
          </a:p>
          <a:p>
            <a:pPr algn="just">
              <a:spcBef>
                <a:spcPts val="600"/>
              </a:spcBef>
              <a:buSzPct val="100000"/>
            </a:pPr>
            <a:endParaRPr lang="en-GB" sz="2000" u="sng" dirty="0">
              <a:solidFill>
                <a:srgbClr val="0037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</a:endParaRPr>
          </a:p>
          <a:p>
            <a:pPr algn="just">
              <a:spcBef>
                <a:spcPts val="600"/>
              </a:spcBef>
              <a:buSzPct val="100000"/>
            </a:pPr>
            <a:r>
              <a:rPr lang="en-GB" sz="20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Firstly, you will need to download and install the </a:t>
            </a:r>
            <a:r>
              <a:rPr lang="en-GB" sz="2000" dirty="0" err="1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Alfen</a:t>
            </a:r>
            <a:r>
              <a:rPr lang="en-GB" sz="20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 ACE installer on your laptop: </a:t>
            </a:r>
            <a:r>
              <a:rPr lang="en-GB" sz="2000" dirty="0">
                <a:hlinkClick r:id="rId3"/>
              </a:rPr>
              <a:t>| </a:t>
            </a:r>
            <a:r>
              <a:rPr lang="en-GB" sz="2000" dirty="0" err="1">
                <a:hlinkClick r:id="rId3"/>
              </a:rPr>
              <a:t>Alfen</a:t>
            </a:r>
            <a:r>
              <a:rPr lang="en-GB" sz="2000" dirty="0">
                <a:hlinkClick r:id="rId3"/>
              </a:rPr>
              <a:t> N.V.</a:t>
            </a:r>
            <a:endParaRPr lang="en-GB" sz="2000" dirty="0">
              <a:solidFill>
                <a:srgbClr val="0037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</a:endParaRPr>
          </a:p>
          <a:p>
            <a:pPr algn="just">
              <a:spcBef>
                <a:spcPts val="600"/>
              </a:spcBef>
              <a:buSzPct val="100000"/>
            </a:pPr>
            <a:r>
              <a:rPr lang="en-GB" sz="20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Secondly, you will need to request a login and sign up for an account:</a:t>
            </a:r>
          </a:p>
          <a:p>
            <a:pPr algn="just">
              <a:spcBef>
                <a:spcPts val="600"/>
              </a:spcBef>
              <a:buSzPct val="100000"/>
            </a:pPr>
            <a:r>
              <a:rPr lang="en-GB" sz="2000" dirty="0">
                <a:hlinkClick r:id="rId4"/>
              </a:rPr>
              <a:t>Log in - Service Desk (alfen.com)</a:t>
            </a:r>
            <a:endParaRPr lang="en-GB" sz="2000" dirty="0">
              <a:solidFill>
                <a:srgbClr val="0037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</a:endParaRPr>
          </a:p>
          <a:p>
            <a:pPr algn="just">
              <a:spcBef>
                <a:spcPts val="600"/>
              </a:spcBef>
              <a:buSzPct val="100000"/>
            </a:pPr>
            <a:endParaRPr lang="en-GB" sz="2000" dirty="0">
              <a:solidFill>
                <a:srgbClr val="0037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372E744-05A7-861F-5EFD-D946ED1334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7634" y="2089858"/>
            <a:ext cx="2500161" cy="3585019"/>
          </a:xfrm>
          <a:prstGeom prst="rect">
            <a:avLst/>
          </a:prstGeom>
        </p:spPr>
      </p:pic>
      <p:sp>
        <p:nvSpPr>
          <p:cNvPr id="11" name="Ovaal 10">
            <a:extLst>
              <a:ext uri="{FF2B5EF4-FFF2-40B4-BE49-F238E27FC236}">
                <a16:creationId xmlns:a16="http://schemas.microsoft.com/office/drawing/2014/main" id="{92F0ADBC-9265-55EA-D487-065DC44971B6}"/>
              </a:ext>
            </a:extLst>
          </p:cNvPr>
          <p:cNvSpPr/>
          <p:nvPr/>
        </p:nvSpPr>
        <p:spPr>
          <a:xfrm>
            <a:off x="9444867" y="5128179"/>
            <a:ext cx="1433543" cy="4365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A47DB45-F9AE-7D79-BA33-0AA1754909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408" y="127207"/>
            <a:ext cx="2623016" cy="85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362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6;p36">
            <a:extLst>
              <a:ext uri="{FF2B5EF4-FFF2-40B4-BE49-F238E27FC236}">
                <a16:creationId xmlns:a16="http://schemas.microsoft.com/office/drawing/2014/main" id="{BD9A784F-D0BC-48B1-9DEF-90D48B95B4A3}"/>
              </a:ext>
            </a:extLst>
          </p:cNvPr>
          <p:cNvSpPr/>
          <p:nvPr/>
        </p:nvSpPr>
        <p:spPr>
          <a:xfrm>
            <a:off x="0" y="6291743"/>
            <a:ext cx="12192000" cy="566257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" name="Google Shape;1586;p36">
            <a:extLst>
              <a:ext uri="{FF2B5EF4-FFF2-40B4-BE49-F238E27FC236}">
                <a16:creationId xmlns:a16="http://schemas.microsoft.com/office/drawing/2014/main" id="{F4AD16B6-A1F9-4489-BF2E-3F0104BAD8DC}"/>
              </a:ext>
            </a:extLst>
          </p:cNvPr>
          <p:cNvSpPr/>
          <p:nvPr/>
        </p:nvSpPr>
        <p:spPr>
          <a:xfrm>
            <a:off x="0" y="-8389"/>
            <a:ext cx="12192000" cy="1115736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" name="Afbeelding 5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CDF3152-2C7E-4318-B8B0-843E04E8D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746" y="214995"/>
            <a:ext cx="1576459" cy="685745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9BEB30D-5519-4B8A-BCD3-6EC25786411B}"/>
              </a:ext>
            </a:extLst>
          </p:cNvPr>
          <p:cNvSpPr txBox="1"/>
          <p:nvPr/>
        </p:nvSpPr>
        <p:spPr>
          <a:xfrm>
            <a:off x="495287" y="304647"/>
            <a:ext cx="518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Manual </a:t>
            </a:r>
            <a:endParaRPr lang="nl-BE" sz="2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Box 264">
            <a:extLst>
              <a:ext uri="{FF2B5EF4-FFF2-40B4-BE49-F238E27FC236}">
                <a16:creationId xmlns:a16="http://schemas.microsoft.com/office/drawing/2014/main" id="{24CC37BD-DFA2-4AD5-A0D6-D1AE6C6A3EBD}"/>
              </a:ext>
            </a:extLst>
          </p:cNvPr>
          <p:cNvSpPr txBox="1"/>
          <p:nvPr/>
        </p:nvSpPr>
        <p:spPr>
          <a:xfrm>
            <a:off x="576274" y="1336792"/>
            <a:ext cx="699038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SzPct val="100000"/>
            </a:pPr>
            <a:r>
              <a:rPr lang="en-GB" sz="2400" b="1" dirty="0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Step by step guide to connect your </a:t>
            </a:r>
            <a:r>
              <a:rPr lang="en-GB" sz="2400" b="1" dirty="0" err="1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Alfen</a:t>
            </a:r>
            <a:r>
              <a:rPr lang="en-GB" sz="2400" b="1" dirty="0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charging device to Mobiflow with the ACE installer </a:t>
            </a:r>
          </a:p>
        </p:txBody>
      </p:sp>
      <p:sp>
        <p:nvSpPr>
          <p:cNvPr id="12" name="TextBox 264">
            <a:extLst>
              <a:ext uri="{FF2B5EF4-FFF2-40B4-BE49-F238E27FC236}">
                <a16:creationId xmlns:a16="http://schemas.microsoft.com/office/drawing/2014/main" id="{D077FC78-1E0B-4D89-BFDF-53F253801B80}"/>
              </a:ext>
            </a:extLst>
          </p:cNvPr>
          <p:cNvSpPr txBox="1"/>
          <p:nvPr/>
        </p:nvSpPr>
        <p:spPr>
          <a:xfrm>
            <a:off x="576275" y="2601309"/>
            <a:ext cx="7480007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spcBef>
                <a:spcPts val="600"/>
              </a:spcBef>
              <a:buSzPct val="100000"/>
              <a:buAutoNum type="arabicPeriod"/>
            </a:pPr>
            <a:r>
              <a:rPr lang="en-GB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After you have received your login credentials,</a:t>
            </a:r>
          </a:p>
          <a:p>
            <a:pPr marL="342900" indent="-342900">
              <a:spcBef>
                <a:spcPts val="600"/>
              </a:spcBef>
              <a:buSzPct val="100000"/>
              <a:buAutoNum type="arabicPeriod"/>
            </a:pPr>
            <a:r>
              <a:rPr lang="en-GB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open the ACE installer app and log in.</a:t>
            </a:r>
            <a:endParaRPr lang="en-GB" sz="1400" u="sng" dirty="0">
              <a:solidFill>
                <a:srgbClr val="0037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076BDA0-D886-4AC1-AA4F-79CE4ACFA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5955" y="2194560"/>
            <a:ext cx="6461843" cy="4097183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B0692B85-C8BD-D190-F900-7ED1086F7F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408" y="127207"/>
            <a:ext cx="2623016" cy="85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717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6;p36">
            <a:extLst>
              <a:ext uri="{FF2B5EF4-FFF2-40B4-BE49-F238E27FC236}">
                <a16:creationId xmlns:a16="http://schemas.microsoft.com/office/drawing/2014/main" id="{BD9A784F-D0BC-48B1-9DEF-90D48B95B4A3}"/>
              </a:ext>
            </a:extLst>
          </p:cNvPr>
          <p:cNvSpPr/>
          <p:nvPr/>
        </p:nvSpPr>
        <p:spPr>
          <a:xfrm>
            <a:off x="0" y="6291743"/>
            <a:ext cx="12192000" cy="566257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" name="Google Shape;1586;p36">
            <a:extLst>
              <a:ext uri="{FF2B5EF4-FFF2-40B4-BE49-F238E27FC236}">
                <a16:creationId xmlns:a16="http://schemas.microsoft.com/office/drawing/2014/main" id="{F4AD16B6-A1F9-4489-BF2E-3F0104BAD8DC}"/>
              </a:ext>
            </a:extLst>
          </p:cNvPr>
          <p:cNvSpPr/>
          <p:nvPr/>
        </p:nvSpPr>
        <p:spPr>
          <a:xfrm>
            <a:off x="0" y="-8389"/>
            <a:ext cx="12192000" cy="1115736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" name="Afbeelding 5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CDF3152-2C7E-4318-B8B0-843E04E8D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746" y="214995"/>
            <a:ext cx="1576459" cy="685745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9BEB30D-5519-4B8A-BCD3-6EC25786411B}"/>
              </a:ext>
            </a:extLst>
          </p:cNvPr>
          <p:cNvSpPr txBox="1"/>
          <p:nvPr/>
        </p:nvSpPr>
        <p:spPr>
          <a:xfrm>
            <a:off x="495287" y="304647"/>
            <a:ext cx="518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Manual  </a:t>
            </a:r>
            <a:endParaRPr lang="nl-BE" sz="2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Box 264">
            <a:extLst>
              <a:ext uri="{FF2B5EF4-FFF2-40B4-BE49-F238E27FC236}">
                <a16:creationId xmlns:a16="http://schemas.microsoft.com/office/drawing/2014/main" id="{24CC37BD-DFA2-4AD5-A0D6-D1AE6C6A3EBD}"/>
              </a:ext>
            </a:extLst>
          </p:cNvPr>
          <p:cNvSpPr txBox="1"/>
          <p:nvPr/>
        </p:nvSpPr>
        <p:spPr>
          <a:xfrm>
            <a:off x="576274" y="1336792"/>
            <a:ext cx="779048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SzPct val="100000"/>
            </a:pPr>
            <a:r>
              <a:rPr lang="en-GB" sz="2400" b="1" dirty="0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Step by step guide to connect your </a:t>
            </a:r>
            <a:r>
              <a:rPr lang="en-GB" sz="2400" b="1" dirty="0" err="1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Alfen</a:t>
            </a:r>
            <a:r>
              <a:rPr lang="en-GB" sz="2400" b="1" dirty="0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charging device to Mobiflow with the ACE installer </a:t>
            </a:r>
          </a:p>
        </p:txBody>
      </p:sp>
      <p:sp>
        <p:nvSpPr>
          <p:cNvPr id="12" name="TextBox 264">
            <a:extLst>
              <a:ext uri="{FF2B5EF4-FFF2-40B4-BE49-F238E27FC236}">
                <a16:creationId xmlns:a16="http://schemas.microsoft.com/office/drawing/2014/main" id="{D077FC78-1E0B-4D89-BFDF-53F253801B80}"/>
              </a:ext>
            </a:extLst>
          </p:cNvPr>
          <p:cNvSpPr txBox="1"/>
          <p:nvPr/>
        </p:nvSpPr>
        <p:spPr>
          <a:xfrm>
            <a:off x="576274" y="2601309"/>
            <a:ext cx="4488101" cy="20159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spcBef>
                <a:spcPts val="600"/>
              </a:spcBef>
              <a:buSzPct val="100000"/>
              <a:buFont typeface="+mj-lt"/>
              <a:buAutoNum type="arabicPeriod" startAt="3"/>
            </a:pPr>
            <a:r>
              <a:rPr lang="en-GB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The ACE installer requires a password. This password is specified on a sticker inside the box.</a:t>
            </a:r>
          </a:p>
          <a:p>
            <a:pPr>
              <a:spcBef>
                <a:spcPts val="600"/>
              </a:spcBef>
              <a:buSzPct val="100000"/>
            </a:pPr>
            <a:r>
              <a:rPr lang="en-GB" sz="1400" b="1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If there is no sticker inside the box containing the password, the password can also be found online in the </a:t>
            </a:r>
            <a:r>
              <a:rPr lang="en-GB" sz="1400" b="1" dirty="0" err="1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Alfen</a:t>
            </a:r>
            <a:r>
              <a:rPr lang="en-GB" sz="1400" b="1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400" b="1" dirty="0" err="1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webshop</a:t>
            </a:r>
            <a:r>
              <a:rPr lang="en-GB" sz="1400" b="1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. However, the </a:t>
            </a:r>
            <a:r>
              <a:rPr lang="en-GB" sz="1400" b="1" dirty="0" err="1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webshop</a:t>
            </a:r>
            <a:r>
              <a:rPr lang="en-GB" sz="1400" b="1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 can only be accessed by the person who has ordered the charging device directly from </a:t>
            </a:r>
            <a:r>
              <a:rPr lang="en-GB" sz="1400" b="1" dirty="0" err="1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Alfen</a:t>
            </a:r>
            <a:r>
              <a:rPr lang="en-GB" sz="1400" b="1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. If you have bought the device from a wholesaler, it is the wholesaler who is able to access the shop.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5539CD3-1B3A-4E5F-A1DE-8807BFEB4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147" y="2217420"/>
            <a:ext cx="6095254" cy="3867716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985F1944-23DE-E649-BEA9-D051FC4279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408" y="127207"/>
            <a:ext cx="2623016" cy="85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159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6;p36">
            <a:extLst>
              <a:ext uri="{FF2B5EF4-FFF2-40B4-BE49-F238E27FC236}">
                <a16:creationId xmlns:a16="http://schemas.microsoft.com/office/drawing/2014/main" id="{BD9A784F-D0BC-48B1-9DEF-90D48B95B4A3}"/>
              </a:ext>
            </a:extLst>
          </p:cNvPr>
          <p:cNvSpPr/>
          <p:nvPr/>
        </p:nvSpPr>
        <p:spPr>
          <a:xfrm>
            <a:off x="0" y="6291743"/>
            <a:ext cx="12192000" cy="566257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" name="Google Shape;1586;p36">
            <a:extLst>
              <a:ext uri="{FF2B5EF4-FFF2-40B4-BE49-F238E27FC236}">
                <a16:creationId xmlns:a16="http://schemas.microsoft.com/office/drawing/2014/main" id="{F4AD16B6-A1F9-4489-BF2E-3F0104BAD8DC}"/>
              </a:ext>
            </a:extLst>
          </p:cNvPr>
          <p:cNvSpPr/>
          <p:nvPr/>
        </p:nvSpPr>
        <p:spPr>
          <a:xfrm>
            <a:off x="0" y="-8389"/>
            <a:ext cx="12192000" cy="1115736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" name="Afbeelding 5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CDF3152-2C7E-4318-B8B0-843E04E8D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746" y="214995"/>
            <a:ext cx="1576459" cy="685745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9BEB30D-5519-4B8A-BCD3-6EC25786411B}"/>
              </a:ext>
            </a:extLst>
          </p:cNvPr>
          <p:cNvSpPr txBox="1"/>
          <p:nvPr/>
        </p:nvSpPr>
        <p:spPr>
          <a:xfrm>
            <a:off x="495287" y="304647"/>
            <a:ext cx="518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Manual  </a:t>
            </a:r>
            <a:endParaRPr lang="nl-BE" sz="2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Box 264">
            <a:extLst>
              <a:ext uri="{FF2B5EF4-FFF2-40B4-BE49-F238E27FC236}">
                <a16:creationId xmlns:a16="http://schemas.microsoft.com/office/drawing/2014/main" id="{24CC37BD-DFA2-4AD5-A0D6-D1AE6C6A3EBD}"/>
              </a:ext>
            </a:extLst>
          </p:cNvPr>
          <p:cNvSpPr txBox="1"/>
          <p:nvPr/>
        </p:nvSpPr>
        <p:spPr>
          <a:xfrm>
            <a:off x="576274" y="1336792"/>
            <a:ext cx="778575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SzPct val="100000"/>
            </a:pPr>
            <a:r>
              <a:rPr lang="en-GB" sz="2400" b="1" dirty="0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Step by step guide to connect your </a:t>
            </a:r>
            <a:r>
              <a:rPr lang="en-GB" sz="2400" b="1" dirty="0" err="1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Alfen</a:t>
            </a:r>
            <a:r>
              <a:rPr lang="en-GB" sz="2400" b="1" dirty="0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charging device to Mobiflow with the ACE installer </a:t>
            </a:r>
          </a:p>
        </p:txBody>
      </p:sp>
      <p:sp>
        <p:nvSpPr>
          <p:cNvPr id="12" name="TextBox 264">
            <a:extLst>
              <a:ext uri="{FF2B5EF4-FFF2-40B4-BE49-F238E27FC236}">
                <a16:creationId xmlns:a16="http://schemas.microsoft.com/office/drawing/2014/main" id="{D077FC78-1E0B-4D89-BFDF-53F253801B80}"/>
              </a:ext>
            </a:extLst>
          </p:cNvPr>
          <p:cNvSpPr txBox="1"/>
          <p:nvPr/>
        </p:nvSpPr>
        <p:spPr>
          <a:xfrm>
            <a:off x="576275" y="2601309"/>
            <a:ext cx="5103980" cy="29084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spcBef>
                <a:spcPts val="600"/>
              </a:spcBef>
              <a:buSzPct val="100000"/>
              <a:buFont typeface="+mj-lt"/>
              <a:buAutoNum type="arabicPeriod" startAt="4"/>
            </a:pPr>
            <a:r>
              <a:rPr lang="en-GB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Check the firmware version by clicking on the “Information” button at the top left.</a:t>
            </a:r>
          </a:p>
          <a:p>
            <a:pPr marL="342900" indent="-342900">
              <a:spcBef>
                <a:spcPts val="600"/>
              </a:spcBef>
              <a:buSzPct val="100000"/>
              <a:buAutoNum type="arabicPeriod" startAt="4"/>
            </a:pPr>
            <a:endParaRPr lang="en-GB" sz="1400" dirty="0">
              <a:solidFill>
                <a:srgbClr val="0037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spcBef>
                <a:spcPts val="600"/>
              </a:spcBef>
              <a:buSzPct val="100000"/>
              <a:buAutoNum type="arabicPeriod" startAt="4"/>
            </a:pPr>
            <a:r>
              <a:rPr lang="en-GB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Depending on the firmware you will need to upload Root Certificate A or B (which you can download) on the Mobiflow manual page next to the </a:t>
            </a:r>
            <a:r>
              <a:rPr lang="en-GB" sz="1400" dirty="0" err="1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Alfen</a:t>
            </a:r>
            <a:r>
              <a:rPr lang="en-GB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 logo. </a:t>
            </a:r>
          </a:p>
          <a:p>
            <a:pPr>
              <a:spcBef>
                <a:spcPts val="600"/>
              </a:spcBef>
              <a:buSzPct val="100000"/>
            </a:pPr>
            <a:r>
              <a:rPr lang="en-GB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	Firmware 4.12 and lower </a:t>
            </a:r>
            <a:r>
              <a:rPr lang="en-GB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 </a:t>
            </a:r>
            <a:r>
              <a:rPr lang="en-GB" sz="1400" dirty="0" err="1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simpoint</a:t>
            </a:r>
            <a:r>
              <a:rPr lang="en-GB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en-GB" sz="1400" dirty="0" err="1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A.fwi</a:t>
            </a:r>
            <a:endParaRPr lang="en-GB" sz="1400" dirty="0">
              <a:solidFill>
                <a:srgbClr val="0037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  <a:sym typeface="Wingdings" panose="05000000000000000000" pitchFamily="2" charset="2"/>
            </a:endParaRPr>
          </a:p>
          <a:p>
            <a:pPr>
              <a:spcBef>
                <a:spcPts val="600"/>
              </a:spcBef>
              <a:buSzPct val="100000"/>
            </a:pPr>
            <a:r>
              <a:rPr lang="en-GB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	Firmware 4.14 and higher  </a:t>
            </a:r>
            <a:r>
              <a:rPr lang="en-GB" sz="1400" dirty="0" err="1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simpoint</a:t>
            </a:r>
            <a:r>
              <a:rPr lang="en-GB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en-GB" sz="1400" dirty="0" err="1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B.fwi</a:t>
            </a:r>
            <a:endParaRPr lang="en-GB" sz="1400" dirty="0">
              <a:solidFill>
                <a:srgbClr val="0037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  <a:sym typeface="Wingdings" panose="05000000000000000000" pitchFamily="2" charset="2"/>
            </a:endParaRPr>
          </a:p>
          <a:p>
            <a:pPr>
              <a:spcBef>
                <a:spcPts val="600"/>
              </a:spcBef>
              <a:buSzPct val="100000"/>
            </a:pPr>
            <a:endParaRPr lang="en-GB" sz="1400" dirty="0">
              <a:solidFill>
                <a:srgbClr val="0037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  <a:sym typeface="Wingdings" panose="05000000000000000000" pitchFamily="2" charset="2"/>
            </a:endParaRPr>
          </a:p>
          <a:p>
            <a:pPr marL="342900" indent="-342900">
              <a:spcBef>
                <a:spcPts val="600"/>
              </a:spcBef>
              <a:buSzPct val="100000"/>
              <a:buFont typeface="+mj-lt"/>
              <a:buAutoNum type="arabicPeriod" startAt="6"/>
            </a:pPr>
            <a:r>
              <a:rPr lang="en-GB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Press upload firmware.</a:t>
            </a:r>
            <a:endParaRPr lang="en-GB" sz="1400" dirty="0">
              <a:solidFill>
                <a:srgbClr val="0037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</a:endParaRPr>
          </a:p>
          <a:p>
            <a:pPr>
              <a:spcBef>
                <a:spcPts val="600"/>
              </a:spcBef>
              <a:buSzPct val="100000"/>
            </a:pPr>
            <a:r>
              <a:rPr lang="en-GB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39FEF18E-DD36-4849-83F4-3AE49E663F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41" b="855"/>
          <a:stretch/>
        </p:blipFill>
        <p:spPr>
          <a:xfrm>
            <a:off x="6045550" y="2184336"/>
            <a:ext cx="5877161" cy="3710438"/>
          </a:xfrm>
          <a:prstGeom prst="rect">
            <a:avLst/>
          </a:prstGeom>
        </p:spPr>
      </p:pic>
      <p:sp>
        <p:nvSpPr>
          <p:cNvPr id="13" name="Ovaal 12">
            <a:extLst>
              <a:ext uri="{FF2B5EF4-FFF2-40B4-BE49-F238E27FC236}">
                <a16:creationId xmlns:a16="http://schemas.microsoft.com/office/drawing/2014/main" id="{A8AC80DE-818E-6BDA-0120-F1F477B4628B}"/>
              </a:ext>
            </a:extLst>
          </p:cNvPr>
          <p:cNvSpPr/>
          <p:nvPr/>
        </p:nvSpPr>
        <p:spPr>
          <a:xfrm>
            <a:off x="9663615" y="4823345"/>
            <a:ext cx="973393" cy="2936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B6450CB5-98B6-A63F-42F2-27D697AD306D}"/>
              </a:ext>
            </a:extLst>
          </p:cNvPr>
          <p:cNvSpPr/>
          <p:nvPr/>
        </p:nvSpPr>
        <p:spPr>
          <a:xfrm>
            <a:off x="7570554" y="2533153"/>
            <a:ext cx="653844" cy="4827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1A7E128-96BA-FE39-C7DF-3FBCE084B5AB}"/>
              </a:ext>
            </a:extLst>
          </p:cNvPr>
          <p:cNvSpPr txBox="1"/>
          <p:nvPr/>
        </p:nvSpPr>
        <p:spPr>
          <a:xfrm>
            <a:off x="7299747" y="2587634"/>
            <a:ext cx="466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rgbClr val="FF0000"/>
                </a:solidFill>
              </a:rPr>
              <a:t>1.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279AD723-B4FA-AC00-D129-2905451D7CF3}"/>
              </a:ext>
            </a:extLst>
          </p:cNvPr>
          <p:cNvSpPr txBox="1"/>
          <p:nvPr/>
        </p:nvSpPr>
        <p:spPr>
          <a:xfrm>
            <a:off x="10282746" y="4525204"/>
            <a:ext cx="466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rgbClr val="FF0000"/>
                </a:solidFill>
              </a:rPr>
              <a:t>2.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71450F19-0501-8362-A154-2EC38E5A6B94}"/>
              </a:ext>
            </a:extLst>
          </p:cNvPr>
          <p:cNvSpPr txBox="1"/>
          <p:nvPr/>
        </p:nvSpPr>
        <p:spPr>
          <a:xfrm>
            <a:off x="11308079" y="4954302"/>
            <a:ext cx="466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rgbClr val="FF0000"/>
                </a:solidFill>
              </a:rPr>
              <a:t>3.</a:t>
            </a:r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867B8020-364B-CC7D-CAFC-EE24006A473F}"/>
              </a:ext>
            </a:extLst>
          </p:cNvPr>
          <p:cNvSpPr/>
          <p:nvPr/>
        </p:nvSpPr>
        <p:spPr>
          <a:xfrm>
            <a:off x="10800736" y="5299513"/>
            <a:ext cx="973393" cy="2936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043E78A2-7074-D16E-0BEF-B5075C9430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408" y="127207"/>
            <a:ext cx="2623016" cy="85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74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6;p36">
            <a:extLst>
              <a:ext uri="{FF2B5EF4-FFF2-40B4-BE49-F238E27FC236}">
                <a16:creationId xmlns:a16="http://schemas.microsoft.com/office/drawing/2014/main" id="{BD9A784F-D0BC-48B1-9DEF-90D48B95B4A3}"/>
              </a:ext>
            </a:extLst>
          </p:cNvPr>
          <p:cNvSpPr/>
          <p:nvPr/>
        </p:nvSpPr>
        <p:spPr>
          <a:xfrm>
            <a:off x="0" y="6291743"/>
            <a:ext cx="12192000" cy="566257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" name="Google Shape;1586;p36">
            <a:extLst>
              <a:ext uri="{FF2B5EF4-FFF2-40B4-BE49-F238E27FC236}">
                <a16:creationId xmlns:a16="http://schemas.microsoft.com/office/drawing/2014/main" id="{F4AD16B6-A1F9-4489-BF2E-3F0104BAD8DC}"/>
              </a:ext>
            </a:extLst>
          </p:cNvPr>
          <p:cNvSpPr/>
          <p:nvPr/>
        </p:nvSpPr>
        <p:spPr>
          <a:xfrm>
            <a:off x="0" y="-8389"/>
            <a:ext cx="12192000" cy="1115736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" name="Afbeelding 5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CDF3152-2C7E-4318-B8B0-843E04E8D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746" y="214995"/>
            <a:ext cx="1576459" cy="685745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9BEB30D-5519-4B8A-BCD3-6EC25786411B}"/>
              </a:ext>
            </a:extLst>
          </p:cNvPr>
          <p:cNvSpPr txBox="1"/>
          <p:nvPr/>
        </p:nvSpPr>
        <p:spPr>
          <a:xfrm>
            <a:off x="495287" y="304647"/>
            <a:ext cx="518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Manual </a:t>
            </a:r>
            <a:endParaRPr lang="nl-BE" sz="2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Box 264">
            <a:extLst>
              <a:ext uri="{FF2B5EF4-FFF2-40B4-BE49-F238E27FC236}">
                <a16:creationId xmlns:a16="http://schemas.microsoft.com/office/drawing/2014/main" id="{24CC37BD-DFA2-4AD5-A0D6-D1AE6C6A3EBD}"/>
              </a:ext>
            </a:extLst>
          </p:cNvPr>
          <p:cNvSpPr txBox="1"/>
          <p:nvPr/>
        </p:nvSpPr>
        <p:spPr>
          <a:xfrm>
            <a:off x="576274" y="1336792"/>
            <a:ext cx="73675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SzPct val="100000"/>
            </a:pPr>
            <a:r>
              <a:rPr lang="en-GB" sz="2400" b="1" dirty="0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Step by step guide to connect your </a:t>
            </a:r>
            <a:r>
              <a:rPr lang="en-GB" sz="2400" b="1" dirty="0" err="1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Alfen</a:t>
            </a:r>
            <a:r>
              <a:rPr lang="en-GB" sz="2400" b="1" dirty="0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charging device to Mobiflow with the ACE installer </a:t>
            </a:r>
          </a:p>
        </p:txBody>
      </p:sp>
      <p:sp>
        <p:nvSpPr>
          <p:cNvPr id="12" name="TextBox 264">
            <a:extLst>
              <a:ext uri="{FF2B5EF4-FFF2-40B4-BE49-F238E27FC236}">
                <a16:creationId xmlns:a16="http://schemas.microsoft.com/office/drawing/2014/main" id="{D077FC78-1E0B-4D89-BFDF-53F253801B80}"/>
              </a:ext>
            </a:extLst>
          </p:cNvPr>
          <p:cNvSpPr txBox="1"/>
          <p:nvPr/>
        </p:nvSpPr>
        <p:spPr>
          <a:xfrm>
            <a:off x="576276" y="2577711"/>
            <a:ext cx="400203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spcBef>
                <a:spcPts val="600"/>
              </a:spcBef>
              <a:buSzPct val="100000"/>
              <a:buFont typeface="+mj-lt"/>
              <a:buAutoNum type="arabicPeriod" startAt="7"/>
            </a:pPr>
            <a:r>
              <a:rPr lang="en-GB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Click on the breadcrumb icon and choose the correct file A or B. Press “Start upload” to upload the Root Certificate.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72CBB76-FB00-4BCB-ACFB-B4F089485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2119" y="2207172"/>
            <a:ext cx="6230857" cy="3838807"/>
          </a:xfrm>
          <a:prstGeom prst="rect">
            <a:avLst/>
          </a:prstGeom>
        </p:spPr>
      </p:pic>
      <p:sp>
        <p:nvSpPr>
          <p:cNvPr id="11" name="Ovaal 10">
            <a:extLst>
              <a:ext uri="{FF2B5EF4-FFF2-40B4-BE49-F238E27FC236}">
                <a16:creationId xmlns:a16="http://schemas.microsoft.com/office/drawing/2014/main" id="{F65D6AA2-5011-529A-2A9F-22E84DC61C7E}"/>
              </a:ext>
            </a:extLst>
          </p:cNvPr>
          <p:cNvSpPr/>
          <p:nvPr/>
        </p:nvSpPr>
        <p:spPr>
          <a:xfrm>
            <a:off x="10481697" y="4613592"/>
            <a:ext cx="648928" cy="2886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57FEC61D-70B4-A8B8-C5A3-87D33AD00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2119" y="2204621"/>
            <a:ext cx="6230857" cy="3838807"/>
          </a:xfrm>
          <a:prstGeom prst="rect">
            <a:avLst/>
          </a:prstGeom>
        </p:spPr>
      </p:pic>
      <p:sp>
        <p:nvSpPr>
          <p:cNvPr id="14" name="Ovaal 13">
            <a:extLst>
              <a:ext uri="{FF2B5EF4-FFF2-40B4-BE49-F238E27FC236}">
                <a16:creationId xmlns:a16="http://schemas.microsoft.com/office/drawing/2014/main" id="{A1F1383D-D724-E0BF-1631-E7B105985463}"/>
              </a:ext>
            </a:extLst>
          </p:cNvPr>
          <p:cNvSpPr/>
          <p:nvPr/>
        </p:nvSpPr>
        <p:spPr>
          <a:xfrm>
            <a:off x="10481697" y="4611041"/>
            <a:ext cx="648928" cy="2886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44486717-F65B-CE29-067C-9CC7366C5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408" y="127207"/>
            <a:ext cx="2623016" cy="85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035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6;p36">
            <a:extLst>
              <a:ext uri="{FF2B5EF4-FFF2-40B4-BE49-F238E27FC236}">
                <a16:creationId xmlns:a16="http://schemas.microsoft.com/office/drawing/2014/main" id="{BD9A784F-D0BC-48B1-9DEF-90D48B95B4A3}"/>
              </a:ext>
            </a:extLst>
          </p:cNvPr>
          <p:cNvSpPr/>
          <p:nvPr/>
        </p:nvSpPr>
        <p:spPr>
          <a:xfrm>
            <a:off x="0" y="6291743"/>
            <a:ext cx="12192000" cy="566257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" name="Google Shape;1586;p36">
            <a:extLst>
              <a:ext uri="{FF2B5EF4-FFF2-40B4-BE49-F238E27FC236}">
                <a16:creationId xmlns:a16="http://schemas.microsoft.com/office/drawing/2014/main" id="{F4AD16B6-A1F9-4489-BF2E-3F0104BAD8DC}"/>
              </a:ext>
            </a:extLst>
          </p:cNvPr>
          <p:cNvSpPr/>
          <p:nvPr/>
        </p:nvSpPr>
        <p:spPr>
          <a:xfrm>
            <a:off x="0" y="-8389"/>
            <a:ext cx="12192000" cy="1115736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" name="Afbeelding 5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CDF3152-2C7E-4318-B8B0-843E04E8D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746" y="214995"/>
            <a:ext cx="1576459" cy="685745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9BEB30D-5519-4B8A-BCD3-6EC25786411B}"/>
              </a:ext>
            </a:extLst>
          </p:cNvPr>
          <p:cNvSpPr txBox="1"/>
          <p:nvPr/>
        </p:nvSpPr>
        <p:spPr>
          <a:xfrm>
            <a:off x="495287" y="304647"/>
            <a:ext cx="518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Manual </a:t>
            </a:r>
            <a:endParaRPr lang="nl-BE" sz="2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Box 264">
            <a:extLst>
              <a:ext uri="{FF2B5EF4-FFF2-40B4-BE49-F238E27FC236}">
                <a16:creationId xmlns:a16="http://schemas.microsoft.com/office/drawing/2014/main" id="{24CC37BD-DFA2-4AD5-A0D6-D1AE6C6A3EBD}"/>
              </a:ext>
            </a:extLst>
          </p:cNvPr>
          <p:cNvSpPr txBox="1"/>
          <p:nvPr/>
        </p:nvSpPr>
        <p:spPr>
          <a:xfrm>
            <a:off x="576274" y="1336792"/>
            <a:ext cx="7676185" cy="11849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SzPct val="100000"/>
            </a:pPr>
            <a:r>
              <a:rPr lang="en-GB" sz="2400" b="1" dirty="0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Step by step guide to connect your </a:t>
            </a:r>
            <a:r>
              <a:rPr lang="en-GB" sz="2400" b="1" dirty="0" err="1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Alfen</a:t>
            </a:r>
            <a:r>
              <a:rPr lang="en-GB" sz="2400" b="1" dirty="0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charging device to Mobiflow with the ACE installer </a:t>
            </a:r>
          </a:p>
          <a:p>
            <a:pPr>
              <a:spcBef>
                <a:spcPts val="600"/>
              </a:spcBef>
              <a:buSzPct val="100000"/>
            </a:pPr>
            <a:endParaRPr lang="nl-BE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TextBox 264">
            <a:extLst>
              <a:ext uri="{FF2B5EF4-FFF2-40B4-BE49-F238E27FC236}">
                <a16:creationId xmlns:a16="http://schemas.microsoft.com/office/drawing/2014/main" id="{D077FC78-1E0B-4D89-BFDF-53F253801B80}"/>
              </a:ext>
            </a:extLst>
          </p:cNvPr>
          <p:cNvSpPr txBox="1"/>
          <p:nvPr/>
        </p:nvSpPr>
        <p:spPr>
          <a:xfrm>
            <a:off x="576275" y="2577711"/>
            <a:ext cx="7480007" cy="1969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spcBef>
                <a:spcPts val="600"/>
              </a:spcBef>
              <a:buSzPct val="100000"/>
              <a:buFont typeface="+mj-lt"/>
              <a:buAutoNum type="arabicPeriod" startAt="8"/>
            </a:pPr>
            <a:r>
              <a:rPr lang="en-GB" sz="140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Go to the connectivity tab.</a:t>
            </a:r>
          </a:p>
          <a:p>
            <a:pPr marL="342900" indent="-342900">
              <a:spcBef>
                <a:spcPts val="600"/>
              </a:spcBef>
              <a:buSzPct val="100000"/>
              <a:buAutoNum type="arabicPeriod" startAt="8"/>
            </a:pPr>
            <a:endParaRPr lang="en-GB" sz="1400">
              <a:solidFill>
                <a:srgbClr val="0037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spcBef>
                <a:spcPts val="600"/>
              </a:spcBef>
              <a:buSzPct val="100000"/>
              <a:buFont typeface="+mj-lt"/>
              <a:buAutoNum type="arabicPeriod" startAt="9"/>
            </a:pPr>
            <a:r>
              <a:rPr lang="en-GB" sz="140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Select the backoffice preset: Optimile Simpoint</a:t>
            </a:r>
          </a:p>
          <a:p>
            <a:pPr>
              <a:spcBef>
                <a:spcPts val="600"/>
              </a:spcBef>
              <a:buSzPct val="100000"/>
            </a:pPr>
            <a:r>
              <a:rPr lang="en-GB" sz="140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	Connect method: Mobile</a:t>
            </a:r>
          </a:p>
          <a:p>
            <a:pPr>
              <a:spcBef>
                <a:spcPts val="600"/>
              </a:spcBef>
              <a:buSzPct val="100000"/>
            </a:pPr>
            <a:r>
              <a:rPr lang="en-GB" sz="140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	Protocol: OCPP 1.6</a:t>
            </a:r>
          </a:p>
          <a:p>
            <a:pPr>
              <a:spcBef>
                <a:spcPts val="600"/>
              </a:spcBef>
              <a:buSzPct val="100000"/>
            </a:pPr>
            <a:endParaRPr lang="en-GB" sz="1400">
              <a:solidFill>
                <a:srgbClr val="0037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</a:endParaRPr>
          </a:p>
          <a:p>
            <a:pPr>
              <a:spcBef>
                <a:spcPts val="600"/>
              </a:spcBef>
              <a:buSzPct val="100000"/>
            </a:pPr>
            <a:r>
              <a:rPr lang="en-GB" sz="1400" b="1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! Always click on save below !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5EC78B0-B530-48EA-8487-8B00C44F3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3708" y="2262119"/>
            <a:ext cx="5992125" cy="3829678"/>
          </a:xfrm>
          <a:prstGeom prst="rect">
            <a:avLst/>
          </a:prstGeom>
        </p:spPr>
      </p:pic>
      <p:sp>
        <p:nvSpPr>
          <p:cNvPr id="11" name="Ovaal 10">
            <a:extLst>
              <a:ext uri="{FF2B5EF4-FFF2-40B4-BE49-F238E27FC236}">
                <a16:creationId xmlns:a16="http://schemas.microsoft.com/office/drawing/2014/main" id="{B4EC4C08-F420-AA5C-E8BD-257F32641105}"/>
              </a:ext>
            </a:extLst>
          </p:cNvPr>
          <p:cNvSpPr/>
          <p:nvPr/>
        </p:nvSpPr>
        <p:spPr>
          <a:xfrm>
            <a:off x="8784906" y="2540294"/>
            <a:ext cx="707752" cy="5501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EACB7D93-93AE-633D-623C-4A1F70D29DC4}"/>
              </a:ext>
            </a:extLst>
          </p:cNvPr>
          <p:cNvSpPr txBox="1"/>
          <p:nvPr/>
        </p:nvSpPr>
        <p:spPr>
          <a:xfrm>
            <a:off x="8963049" y="2248361"/>
            <a:ext cx="379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dirty="0">
                <a:solidFill>
                  <a:srgbClr val="FF0000"/>
                </a:solidFill>
              </a:rPr>
              <a:t>1.</a:t>
            </a:r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BD1F607C-61A6-7480-7ED1-754B4FB409AE}"/>
              </a:ext>
            </a:extLst>
          </p:cNvPr>
          <p:cNvSpPr/>
          <p:nvPr/>
        </p:nvSpPr>
        <p:spPr>
          <a:xfrm>
            <a:off x="9152565" y="3090396"/>
            <a:ext cx="1662796" cy="779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38224C86-9D52-EB8E-C899-F8DEC1F87376}"/>
              </a:ext>
            </a:extLst>
          </p:cNvPr>
          <p:cNvSpPr txBox="1"/>
          <p:nvPr/>
        </p:nvSpPr>
        <p:spPr>
          <a:xfrm>
            <a:off x="8798690" y="3218939"/>
            <a:ext cx="40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dirty="0">
                <a:solidFill>
                  <a:srgbClr val="FF0000"/>
                </a:solidFill>
              </a:rPr>
              <a:t>2.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DADA767-4186-81C5-DE72-7DCF9B4EAB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408" y="127207"/>
            <a:ext cx="2623016" cy="85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930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6;p36">
            <a:extLst>
              <a:ext uri="{FF2B5EF4-FFF2-40B4-BE49-F238E27FC236}">
                <a16:creationId xmlns:a16="http://schemas.microsoft.com/office/drawing/2014/main" id="{BD9A784F-D0BC-48B1-9DEF-90D48B95B4A3}"/>
              </a:ext>
            </a:extLst>
          </p:cNvPr>
          <p:cNvSpPr/>
          <p:nvPr/>
        </p:nvSpPr>
        <p:spPr>
          <a:xfrm>
            <a:off x="0" y="6291743"/>
            <a:ext cx="12192000" cy="566257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" name="Google Shape;1586;p36">
            <a:extLst>
              <a:ext uri="{FF2B5EF4-FFF2-40B4-BE49-F238E27FC236}">
                <a16:creationId xmlns:a16="http://schemas.microsoft.com/office/drawing/2014/main" id="{F4AD16B6-A1F9-4489-BF2E-3F0104BAD8DC}"/>
              </a:ext>
            </a:extLst>
          </p:cNvPr>
          <p:cNvSpPr/>
          <p:nvPr/>
        </p:nvSpPr>
        <p:spPr>
          <a:xfrm>
            <a:off x="0" y="-8389"/>
            <a:ext cx="12192000" cy="1115736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" name="Afbeelding 5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CDF3152-2C7E-4318-B8B0-843E04E8D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746" y="214995"/>
            <a:ext cx="1576459" cy="685745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9BEB30D-5519-4B8A-BCD3-6EC25786411B}"/>
              </a:ext>
            </a:extLst>
          </p:cNvPr>
          <p:cNvSpPr txBox="1"/>
          <p:nvPr/>
        </p:nvSpPr>
        <p:spPr>
          <a:xfrm>
            <a:off x="495287" y="304647"/>
            <a:ext cx="518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Manual </a:t>
            </a:r>
            <a:endParaRPr lang="nl-BE" sz="2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Box 264">
            <a:extLst>
              <a:ext uri="{FF2B5EF4-FFF2-40B4-BE49-F238E27FC236}">
                <a16:creationId xmlns:a16="http://schemas.microsoft.com/office/drawing/2014/main" id="{24CC37BD-DFA2-4AD5-A0D6-D1AE6C6A3EBD}"/>
              </a:ext>
            </a:extLst>
          </p:cNvPr>
          <p:cNvSpPr txBox="1"/>
          <p:nvPr/>
        </p:nvSpPr>
        <p:spPr>
          <a:xfrm>
            <a:off x="576275" y="1336792"/>
            <a:ext cx="748000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SzPct val="100000"/>
            </a:pPr>
            <a:r>
              <a:rPr lang="en-GB" sz="2400" b="1" dirty="0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Step by step guide to connect your </a:t>
            </a:r>
            <a:r>
              <a:rPr lang="en-GB" sz="2400" b="1" dirty="0" err="1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Alfen</a:t>
            </a:r>
            <a:r>
              <a:rPr lang="en-GB" sz="2400" b="1" dirty="0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charging device to Mobiflow with the ACE installer </a:t>
            </a:r>
          </a:p>
        </p:txBody>
      </p:sp>
      <p:sp>
        <p:nvSpPr>
          <p:cNvPr id="12" name="TextBox 264">
            <a:extLst>
              <a:ext uri="{FF2B5EF4-FFF2-40B4-BE49-F238E27FC236}">
                <a16:creationId xmlns:a16="http://schemas.microsoft.com/office/drawing/2014/main" id="{D077FC78-1E0B-4D89-BFDF-53F253801B80}"/>
              </a:ext>
            </a:extLst>
          </p:cNvPr>
          <p:cNvSpPr txBox="1"/>
          <p:nvPr/>
        </p:nvSpPr>
        <p:spPr>
          <a:xfrm>
            <a:off x="576275" y="2648154"/>
            <a:ext cx="7480007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spcBef>
                <a:spcPts val="600"/>
              </a:spcBef>
              <a:buSzPct val="100000"/>
              <a:buFont typeface="+mj-lt"/>
              <a:buAutoNum type="arabicPeriod" startAt="10"/>
            </a:pPr>
            <a:r>
              <a:rPr lang="nl-BE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Go </a:t>
            </a:r>
            <a:r>
              <a:rPr lang="nl-BE" sz="1400" dirty="0" err="1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to</a:t>
            </a:r>
            <a:r>
              <a:rPr lang="nl-BE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 </a:t>
            </a:r>
            <a:r>
              <a:rPr lang="nl-BE" sz="1400" dirty="0" err="1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the</a:t>
            </a:r>
            <a:r>
              <a:rPr lang="nl-BE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 Mobile tab.</a:t>
            </a:r>
          </a:p>
          <a:p>
            <a:pPr marL="342900" indent="-342900">
              <a:spcBef>
                <a:spcPts val="600"/>
              </a:spcBef>
              <a:buSzPct val="100000"/>
              <a:buAutoNum type="arabicPeriod" startAt="10"/>
            </a:pPr>
            <a:endParaRPr lang="nl-BE" sz="1400" dirty="0">
              <a:solidFill>
                <a:srgbClr val="0037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spcBef>
                <a:spcPts val="600"/>
              </a:spcBef>
              <a:buSzPct val="100000"/>
              <a:buAutoNum type="arabicPeriod" startAt="10"/>
            </a:pPr>
            <a:r>
              <a:rPr lang="nl-BE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Select Manual </a:t>
            </a:r>
            <a:r>
              <a:rPr lang="nl-BE" sz="1400" dirty="0" err="1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and</a:t>
            </a:r>
            <a:r>
              <a:rPr lang="nl-BE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 2G.</a:t>
            </a:r>
          </a:p>
          <a:p>
            <a:pPr marL="342900" indent="-342900">
              <a:spcBef>
                <a:spcPts val="600"/>
              </a:spcBef>
              <a:buSzPct val="100000"/>
              <a:buAutoNum type="arabicPeriod" startAt="10"/>
            </a:pPr>
            <a:endParaRPr lang="nl-BE" sz="1400" dirty="0">
              <a:solidFill>
                <a:srgbClr val="0037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</a:endParaRPr>
          </a:p>
          <a:p>
            <a:pPr>
              <a:spcBef>
                <a:spcPts val="600"/>
              </a:spcBef>
              <a:buSzPct val="100000"/>
            </a:pPr>
            <a:r>
              <a:rPr lang="nl-BE" sz="1400" b="1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! Always click on save below !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19B68FF-A7AA-43C7-B626-16A5949829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3" r="-1"/>
          <a:stretch/>
        </p:blipFill>
        <p:spPr>
          <a:xfrm>
            <a:off x="5850384" y="2304901"/>
            <a:ext cx="5861456" cy="3747198"/>
          </a:xfrm>
          <a:prstGeom prst="rect">
            <a:avLst/>
          </a:prstGeom>
        </p:spPr>
      </p:pic>
      <p:sp>
        <p:nvSpPr>
          <p:cNvPr id="13" name="Ovaal 12">
            <a:extLst>
              <a:ext uri="{FF2B5EF4-FFF2-40B4-BE49-F238E27FC236}">
                <a16:creationId xmlns:a16="http://schemas.microsoft.com/office/drawing/2014/main" id="{9BB5E041-A07A-51FE-5227-9DEF7C901416}"/>
              </a:ext>
            </a:extLst>
          </p:cNvPr>
          <p:cNvSpPr/>
          <p:nvPr/>
        </p:nvSpPr>
        <p:spPr>
          <a:xfrm>
            <a:off x="7421770" y="3182399"/>
            <a:ext cx="707752" cy="5501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09660D68-9FF2-5F25-E337-5A11762A295B}"/>
              </a:ext>
            </a:extLst>
          </p:cNvPr>
          <p:cNvSpPr/>
          <p:nvPr/>
        </p:nvSpPr>
        <p:spPr>
          <a:xfrm>
            <a:off x="9530185" y="3149443"/>
            <a:ext cx="707752" cy="5501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FC7D3EF1-FFCF-DFA9-B208-8EDF5902D9A2}"/>
              </a:ext>
            </a:extLst>
          </p:cNvPr>
          <p:cNvSpPr txBox="1"/>
          <p:nvPr/>
        </p:nvSpPr>
        <p:spPr>
          <a:xfrm>
            <a:off x="7036837" y="3244334"/>
            <a:ext cx="3849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dirty="0">
                <a:solidFill>
                  <a:srgbClr val="FF0000"/>
                </a:solidFill>
              </a:rPr>
              <a:t>1.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AC5CEE8E-9202-BEF6-36C6-70800E82D792}"/>
              </a:ext>
            </a:extLst>
          </p:cNvPr>
          <p:cNvSpPr txBox="1"/>
          <p:nvPr/>
        </p:nvSpPr>
        <p:spPr>
          <a:xfrm>
            <a:off x="9928152" y="2875002"/>
            <a:ext cx="3849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dirty="0">
                <a:solidFill>
                  <a:srgbClr val="FF0000"/>
                </a:solidFill>
              </a:rPr>
              <a:t>2.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743A6AB6-A590-92C7-BDE0-519741520F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408" y="127207"/>
            <a:ext cx="2623016" cy="85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109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6;p36">
            <a:extLst>
              <a:ext uri="{FF2B5EF4-FFF2-40B4-BE49-F238E27FC236}">
                <a16:creationId xmlns:a16="http://schemas.microsoft.com/office/drawing/2014/main" id="{BD9A784F-D0BC-48B1-9DEF-90D48B95B4A3}"/>
              </a:ext>
            </a:extLst>
          </p:cNvPr>
          <p:cNvSpPr/>
          <p:nvPr/>
        </p:nvSpPr>
        <p:spPr>
          <a:xfrm>
            <a:off x="0" y="6291743"/>
            <a:ext cx="12192000" cy="566257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" name="Google Shape;1586;p36">
            <a:extLst>
              <a:ext uri="{FF2B5EF4-FFF2-40B4-BE49-F238E27FC236}">
                <a16:creationId xmlns:a16="http://schemas.microsoft.com/office/drawing/2014/main" id="{F4AD16B6-A1F9-4489-BF2E-3F0104BAD8DC}"/>
              </a:ext>
            </a:extLst>
          </p:cNvPr>
          <p:cNvSpPr/>
          <p:nvPr/>
        </p:nvSpPr>
        <p:spPr>
          <a:xfrm>
            <a:off x="0" y="-8389"/>
            <a:ext cx="12192000" cy="1115736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" name="Afbeelding 5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CDF3152-2C7E-4318-B8B0-843E04E8D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746" y="214995"/>
            <a:ext cx="1576459" cy="685745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9BEB30D-5519-4B8A-BCD3-6EC25786411B}"/>
              </a:ext>
            </a:extLst>
          </p:cNvPr>
          <p:cNvSpPr txBox="1"/>
          <p:nvPr/>
        </p:nvSpPr>
        <p:spPr>
          <a:xfrm>
            <a:off x="495287" y="304647"/>
            <a:ext cx="518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Manual </a:t>
            </a:r>
            <a:endParaRPr lang="nl-BE" sz="2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Box 264">
            <a:extLst>
              <a:ext uri="{FF2B5EF4-FFF2-40B4-BE49-F238E27FC236}">
                <a16:creationId xmlns:a16="http://schemas.microsoft.com/office/drawing/2014/main" id="{24CC37BD-DFA2-4AD5-A0D6-D1AE6C6A3EBD}"/>
              </a:ext>
            </a:extLst>
          </p:cNvPr>
          <p:cNvSpPr txBox="1"/>
          <p:nvPr/>
        </p:nvSpPr>
        <p:spPr>
          <a:xfrm>
            <a:off x="576274" y="1336792"/>
            <a:ext cx="7470445" cy="11849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SzPct val="100000"/>
            </a:pPr>
            <a:r>
              <a:rPr lang="en-GB" sz="2400" b="1" dirty="0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Step by step guide to connect your </a:t>
            </a:r>
            <a:r>
              <a:rPr lang="en-GB" sz="2400" b="1" dirty="0" err="1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Alfen</a:t>
            </a:r>
            <a:r>
              <a:rPr lang="en-GB" sz="2400" b="1" dirty="0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charging device to Mobiflow with the ACE installer </a:t>
            </a:r>
          </a:p>
          <a:p>
            <a:pPr>
              <a:spcBef>
                <a:spcPts val="600"/>
              </a:spcBef>
              <a:buSzPct val="100000"/>
            </a:pPr>
            <a:endParaRPr lang="nl-BE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TextBox 264">
            <a:extLst>
              <a:ext uri="{FF2B5EF4-FFF2-40B4-BE49-F238E27FC236}">
                <a16:creationId xmlns:a16="http://schemas.microsoft.com/office/drawing/2014/main" id="{D077FC78-1E0B-4D89-BFDF-53F253801B80}"/>
              </a:ext>
            </a:extLst>
          </p:cNvPr>
          <p:cNvSpPr txBox="1"/>
          <p:nvPr/>
        </p:nvSpPr>
        <p:spPr>
          <a:xfrm>
            <a:off x="576275" y="2622663"/>
            <a:ext cx="4857031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spcBef>
                <a:spcPts val="600"/>
              </a:spcBef>
              <a:buSzPct val="100000"/>
              <a:buFont typeface="+mj-lt"/>
              <a:buAutoNum type="arabicPeriod" startAt="12"/>
            </a:pPr>
            <a:r>
              <a:rPr lang="en-GB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Reboot the device and click “Yes”. The device will restart with all the new settings, but only if you have clicked “Save” after each step. 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356DFE0B-3AEA-4728-BE42-D9ADFC58A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6572" y="2333325"/>
            <a:ext cx="5784775" cy="3678334"/>
          </a:xfrm>
          <a:prstGeom prst="rect">
            <a:avLst/>
          </a:prstGeom>
        </p:spPr>
      </p:pic>
      <p:sp>
        <p:nvSpPr>
          <p:cNvPr id="13" name="Ovaal 12">
            <a:extLst>
              <a:ext uri="{FF2B5EF4-FFF2-40B4-BE49-F238E27FC236}">
                <a16:creationId xmlns:a16="http://schemas.microsoft.com/office/drawing/2014/main" id="{F71E1473-ACD6-5E52-D6BF-A0F11CBE8C66}"/>
              </a:ext>
            </a:extLst>
          </p:cNvPr>
          <p:cNvSpPr/>
          <p:nvPr/>
        </p:nvSpPr>
        <p:spPr>
          <a:xfrm>
            <a:off x="6492951" y="5339218"/>
            <a:ext cx="397053" cy="3639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3" name="Rechte verbindingslijn met pijl 2">
            <a:extLst>
              <a:ext uri="{FF2B5EF4-FFF2-40B4-BE49-F238E27FC236}">
                <a16:creationId xmlns:a16="http://schemas.microsoft.com/office/drawing/2014/main" id="{8A46B4D9-D466-D9C7-0EC6-73569F88BC73}"/>
              </a:ext>
            </a:extLst>
          </p:cNvPr>
          <p:cNvCxnSpPr/>
          <p:nvPr/>
        </p:nvCxnSpPr>
        <p:spPr>
          <a:xfrm>
            <a:off x="6088095" y="5003874"/>
            <a:ext cx="404856" cy="33534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639593D9-8CE2-DE89-6683-3495E5A3DF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408" y="127207"/>
            <a:ext cx="2623016" cy="85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368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6;p36">
            <a:extLst>
              <a:ext uri="{FF2B5EF4-FFF2-40B4-BE49-F238E27FC236}">
                <a16:creationId xmlns:a16="http://schemas.microsoft.com/office/drawing/2014/main" id="{BD9A784F-D0BC-48B1-9DEF-90D48B95B4A3}"/>
              </a:ext>
            </a:extLst>
          </p:cNvPr>
          <p:cNvSpPr/>
          <p:nvPr/>
        </p:nvSpPr>
        <p:spPr>
          <a:xfrm>
            <a:off x="0" y="6291743"/>
            <a:ext cx="12192000" cy="566257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" name="Google Shape;1586;p36">
            <a:extLst>
              <a:ext uri="{FF2B5EF4-FFF2-40B4-BE49-F238E27FC236}">
                <a16:creationId xmlns:a16="http://schemas.microsoft.com/office/drawing/2014/main" id="{F4AD16B6-A1F9-4489-BF2E-3F0104BAD8DC}"/>
              </a:ext>
            </a:extLst>
          </p:cNvPr>
          <p:cNvSpPr/>
          <p:nvPr/>
        </p:nvSpPr>
        <p:spPr>
          <a:xfrm>
            <a:off x="0" y="-8389"/>
            <a:ext cx="12192000" cy="1115736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" name="Afbeelding 5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CDF3152-2C7E-4318-B8B0-843E04E8D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746" y="214995"/>
            <a:ext cx="1576459" cy="685745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9BEB30D-5519-4B8A-BCD3-6EC25786411B}"/>
              </a:ext>
            </a:extLst>
          </p:cNvPr>
          <p:cNvSpPr txBox="1"/>
          <p:nvPr/>
        </p:nvSpPr>
        <p:spPr>
          <a:xfrm>
            <a:off x="495287" y="304647"/>
            <a:ext cx="518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Manual </a:t>
            </a:r>
            <a:endParaRPr lang="nl-BE" sz="2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Box 264">
            <a:extLst>
              <a:ext uri="{FF2B5EF4-FFF2-40B4-BE49-F238E27FC236}">
                <a16:creationId xmlns:a16="http://schemas.microsoft.com/office/drawing/2014/main" id="{24CC37BD-DFA2-4AD5-A0D6-D1AE6C6A3EBD}"/>
              </a:ext>
            </a:extLst>
          </p:cNvPr>
          <p:cNvSpPr txBox="1"/>
          <p:nvPr/>
        </p:nvSpPr>
        <p:spPr>
          <a:xfrm>
            <a:off x="576274" y="1336792"/>
            <a:ext cx="763046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SzPct val="100000"/>
            </a:pPr>
            <a:r>
              <a:rPr lang="en-GB" sz="2400" b="1" dirty="0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Step by step guide to connect your </a:t>
            </a:r>
            <a:r>
              <a:rPr lang="en-GB" sz="2400" b="1" dirty="0" err="1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Alfen</a:t>
            </a:r>
            <a:r>
              <a:rPr lang="en-GB" sz="2400" b="1" dirty="0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charging device to Mobiflow with the ACE installer </a:t>
            </a:r>
          </a:p>
        </p:txBody>
      </p:sp>
      <p:sp>
        <p:nvSpPr>
          <p:cNvPr id="12" name="TextBox 264">
            <a:extLst>
              <a:ext uri="{FF2B5EF4-FFF2-40B4-BE49-F238E27FC236}">
                <a16:creationId xmlns:a16="http://schemas.microsoft.com/office/drawing/2014/main" id="{D077FC78-1E0B-4D89-BFDF-53F253801B80}"/>
              </a:ext>
            </a:extLst>
          </p:cNvPr>
          <p:cNvSpPr txBox="1"/>
          <p:nvPr/>
        </p:nvSpPr>
        <p:spPr>
          <a:xfrm>
            <a:off x="576275" y="2587939"/>
            <a:ext cx="4786239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spcBef>
                <a:spcPts val="600"/>
              </a:spcBef>
              <a:buSzPct val="100000"/>
              <a:buFont typeface="+mj-lt"/>
              <a:buAutoNum type="arabicPeriod" startAt="13"/>
            </a:pPr>
            <a:r>
              <a:rPr lang="en-GB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Go to the logging tab to check if there is a connection with the Mobiflow backend.</a:t>
            </a:r>
            <a:br>
              <a:rPr lang="en-GB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</a:br>
            <a:br>
              <a:rPr lang="en-GB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</a:br>
            <a:r>
              <a:rPr lang="en-GB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If you see a lot of green text with a two arrow logo, that means the device is sending data. Refresh the logging if necessary.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4FD08BB-91D1-4000-A689-FE0C8750F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8122" y="2304901"/>
            <a:ext cx="5887603" cy="3781425"/>
          </a:xfrm>
          <a:prstGeom prst="rect">
            <a:avLst/>
          </a:prstGeom>
        </p:spPr>
      </p:pic>
      <p:sp>
        <p:nvSpPr>
          <p:cNvPr id="13" name="Ovaal 12">
            <a:extLst>
              <a:ext uri="{FF2B5EF4-FFF2-40B4-BE49-F238E27FC236}">
                <a16:creationId xmlns:a16="http://schemas.microsoft.com/office/drawing/2014/main" id="{3C26419A-063F-88DF-B62C-6BEE4E8AD8B9}"/>
              </a:ext>
            </a:extLst>
          </p:cNvPr>
          <p:cNvSpPr/>
          <p:nvPr/>
        </p:nvSpPr>
        <p:spPr>
          <a:xfrm>
            <a:off x="10231393" y="2581788"/>
            <a:ext cx="707752" cy="5501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32A9197A-7A49-E763-6BCE-16BAFF18436E}"/>
              </a:ext>
            </a:extLst>
          </p:cNvPr>
          <p:cNvCxnSpPr>
            <a:cxnSpLocks/>
          </p:cNvCxnSpPr>
          <p:nvPr/>
        </p:nvCxnSpPr>
        <p:spPr>
          <a:xfrm>
            <a:off x="10146819" y="3131890"/>
            <a:ext cx="522673" cy="22591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498A95B0-91A7-F051-F5B7-563764F87C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408" y="127207"/>
            <a:ext cx="2623016" cy="85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272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6;p36">
            <a:extLst>
              <a:ext uri="{FF2B5EF4-FFF2-40B4-BE49-F238E27FC236}">
                <a16:creationId xmlns:a16="http://schemas.microsoft.com/office/drawing/2014/main" id="{BD9A784F-D0BC-48B1-9DEF-90D48B95B4A3}"/>
              </a:ext>
            </a:extLst>
          </p:cNvPr>
          <p:cNvSpPr/>
          <p:nvPr/>
        </p:nvSpPr>
        <p:spPr>
          <a:xfrm>
            <a:off x="0" y="6291743"/>
            <a:ext cx="12192000" cy="566257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" name="Google Shape;1586;p36">
            <a:extLst>
              <a:ext uri="{FF2B5EF4-FFF2-40B4-BE49-F238E27FC236}">
                <a16:creationId xmlns:a16="http://schemas.microsoft.com/office/drawing/2014/main" id="{F4AD16B6-A1F9-4489-BF2E-3F0104BAD8DC}"/>
              </a:ext>
            </a:extLst>
          </p:cNvPr>
          <p:cNvSpPr/>
          <p:nvPr/>
        </p:nvSpPr>
        <p:spPr>
          <a:xfrm>
            <a:off x="0" y="-8389"/>
            <a:ext cx="12192000" cy="1115736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243800" tIns="121875" rIns="243800" bIns="121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" name="Afbeelding 5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CDF3152-2C7E-4318-B8B0-843E04E8D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746" y="214995"/>
            <a:ext cx="1576459" cy="685745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9BEB30D-5519-4B8A-BCD3-6EC25786411B}"/>
              </a:ext>
            </a:extLst>
          </p:cNvPr>
          <p:cNvSpPr txBox="1"/>
          <p:nvPr/>
        </p:nvSpPr>
        <p:spPr>
          <a:xfrm>
            <a:off x="495287" y="304647"/>
            <a:ext cx="518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Manual </a:t>
            </a:r>
            <a:endParaRPr lang="nl-BE" sz="2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Box 264">
            <a:extLst>
              <a:ext uri="{FF2B5EF4-FFF2-40B4-BE49-F238E27FC236}">
                <a16:creationId xmlns:a16="http://schemas.microsoft.com/office/drawing/2014/main" id="{24CC37BD-DFA2-4AD5-A0D6-D1AE6C6A3EBD}"/>
              </a:ext>
            </a:extLst>
          </p:cNvPr>
          <p:cNvSpPr txBox="1"/>
          <p:nvPr/>
        </p:nvSpPr>
        <p:spPr>
          <a:xfrm>
            <a:off x="576275" y="1336792"/>
            <a:ext cx="710559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SzPct val="100000"/>
            </a:pPr>
            <a:r>
              <a:rPr lang="en-GB" sz="2400" b="1" dirty="0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Step by step guide to connect your </a:t>
            </a:r>
            <a:r>
              <a:rPr lang="en-GB" sz="2400" b="1" dirty="0" err="1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Alfen</a:t>
            </a:r>
            <a:r>
              <a:rPr lang="en-GB" sz="2400" b="1" dirty="0">
                <a:solidFill>
                  <a:srgbClr val="004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charging device to Mobiflow with the ACE installer </a:t>
            </a:r>
          </a:p>
        </p:txBody>
      </p:sp>
      <p:sp>
        <p:nvSpPr>
          <p:cNvPr id="12" name="TextBox 264">
            <a:extLst>
              <a:ext uri="{FF2B5EF4-FFF2-40B4-BE49-F238E27FC236}">
                <a16:creationId xmlns:a16="http://schemas.microsoft.com/office/drawing/2014/main" id="{D077FC78-1E0B-4D89-BFDF-53F253801B80}"/>
              </a:ext>
            </a:extLst>
          </p:cNvPr>
          <p:cNvSpPr txBox="1"/>
          <p:nvPr/>
        </p:nvSpPr>
        <p:spPr>
          <a:xfrm>
            <a:off x="576275" y="2587939"/>
            <a:ext cx="478623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spcBef>
                <a:spcPts val="600"/>
              </a:spcBef>
              <a:buSzPct val="100000"/>
              <a:buFont typeface="+mj-lt"/>
              <a:buAutoNum type="arabicPeriod" startAt="14"/>
            </a:pPr>
            <a:r>
              <a:rPr lang="nl-BE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Go </a:t>
            </a:r>
            <a:r>
              <a:rPr lang="nl-BE" sz="1400" dirty="0" err="1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to</a:t>
            </a:r>
            <a:r>
              <a:rPr lang="nl-BE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 </a:t>
            </a:r>
            <a:r>
              <a:rPr lang="nl-BE" sz="1400" dirty="0" err="1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the</a:t>
            </a:r>
            <a:r>
              <a:rPr lang="nl-BE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 QA platform* and </a:t>
            </a:r>
            <a:r>
              <a:rPr lang="nl-BE" sz="1400" dirty="0" err="1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confirm</a:t>
            </a:r>
            <a:r>
              <a:rPr lang="nl-BE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 </a:t>
            </a:r>
            <a:r>
              <a:rPr lang="nl-BE" sz="1400" dirty="0" err="1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the</a:t>
            </a:r>
            <a:r>
              <a:rPr lang="nl-BE" sz="1400" dirty="0">
                <a:solidFill>
                  <a:srgbClr val="0037F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 device. 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C395EE01-9E6F-31D7-FE8A-A4E82F474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532" y="2304901"/>
            <a:ext cx="5410361" cy="3548462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494F9FC0-C3F7-BCC7-BEDD-3E592AABD723}"/>
              </a:ext>
            </a:extLst>
          </p:cNvPr>
          <p:cNvSpPr txBox="1"/>
          <p:nvPr/>
        </p:nvSpPr>
        <p:spPr>
          <a:xfrm>
            <a:off x="805040" y="3114769"/>
            <a:ext cx="364393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4FFF"/>
                </a:solidFill>
              </a:rPr>
              <a:t>* </a:t>
            </a:r>
            <a:r>
              <a:rPr lang="en-GB" sz="1400" dirty="0">
                <a:solidFill>
                  <a:srgbClr val="004FF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If you do not have a QA login, please check the website to get your login: </a:t>
            </a:r>
            <a:r>
              <a:rPr lang="en-GB" sz="1400" dirty="0" err="1">
                <a:solidFill>
                  <a:srgbClr val="004FFF"/>
                </a:solidFill>
                <a:latin typeface="Roboto Light" panose="02000000000000000000" pitchFamily="2" charset="0"/>
                <a:ea typeface="Roboto Light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Toegang</a:t>
            </a:r>
            <a:r>
              <a:rPr lang="en-GB" sz="1400" dirty="0">
                <a:solidFill>
                  <a:srgbClr val="004FFF"/>
                </a:solidFill>
                <a:latin typeface="Roboto Light" panose="02000000000000000000" pitchFamily="2" charset="0"/>
                <a:ea typeface="Roboto Light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tot het QA platform </a:t>
            </a:r>
            <a:r>
              <a:rPr lang="en-GB" sz="1400" dirty="0" err="1">
                <a:solidFill>
                  <a:srgbClr val="004FFF"/>
                </a:solidFill>
                <a:latin typeface="Roboto Light" panose="02000000000000000000" pitchFamily="2" charset="0"/>
                <a:ea typeface="Roboto Light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aanvragen</a:t>
            </a:r>
            <a:r>
              <a:rPr lang="en-GB" sz="1400" dirty="0">
                <a:solidFill>
                  <a:srgbClr val="004FFF"/>
                </a:solidFill>
                <a:latin typeface="Roboto Light" panose="02000000000000000000" pitchFamily="2" charset="0"/>
                <a:ea typeface="Roboto Light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| Mobiflow</a:t>
            </a:r>
            <a:r>
              <a:rPr lang="en-GB" sz="1400" dirty="0">
                <a:solidFill>
                  <a:srgbClr val="004FF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and the QA manual and how to confirm the device. 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6E0DECC9-A1D3-7B60-2BB1-1AD1B767B3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408" y="127207"/>
            <a:ext cx="2623016" cy="85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99534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669</Words>
  <Application>Microsoft Office PowerPoint</Application>
  <PresentationFormat>Breedbeeld</PresentationFormat>
  <Paragraphs>66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Nunito</vt:lpstr>
      <vt:lpstr>Roboto</vt:lpstr>
      <vt:lpstr>Roboto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Jeroen Brams</dc:creator>
  <cp:lastModifiedBy>Jeroen Brams</cp:lastModifiedBy>
  <cp:revision>17</cp:revision>
  <dcterms:created xsi:type="dcterms:W3CDTF">2022-03-08T10:40:44Z</dcterms:created>
  <dcterms:modified xsi:type="dcterms:W3CDTF">2022-05-25T11:53:31Z</dcterms:modified>
</cp:coreProperties>
</file>